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>
        <p:scale>
          <a:sx n="59" d="100"/>
          <a:sy n="59" d="100"/>
        </p:scale>
        <p:origin x="1618" y="6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34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23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4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21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3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2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36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72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2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36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4412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386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3645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29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410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8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C0EC7C-0DA7-4D4D-80EE-468120D2F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3075" y="185738"/>
            <a:ext cx="10448925" cy="1185862"/>
          </a:xfrm>
        </p:spPr>
        <p:txBody>
          <a:bodyPr>
            <a:noAutofit/>
          </a:bodyPr>
          <a:lstStyle/>
          <a:p>
            <a:pPr algn="ctr"/>
            <a:r>
              <a:rPr lang="el-GR" sz="2000" b="1" i="0" dirty="0">
                <a:solidFill>
                  <a:srgbClr val="C00000"/>
                </a:solidFill>
                <a:effectLst/>
                <a:latin typeface="Helvetica Neue"/>
              </a:rPr>
              <a:t>2Η ΥΓΕΙΟΝΟΜΙΚΗ ΠΕΡΙΦΕΡΕΙΑ ΠΕΙΡΑΙΩΣ &amp; ΑΙΓΑΙΟΥ</a:t>
            </a:r>
            <a:br>
              <a:rPr lang="el-GR" sz="2000" b="1" i="0" dirty="0">
                <a:solidFill>
                  <a:srgbClr val="C00000"/>
                </a:solidFill>
                <a:effectLst/>
                <a:latin typeface="Helvetica Neue"/>
              </a:rPr>
            </a:br>
            <a:r>
              <a:rPr lang="el-GR" sz="2000" b="1" i="0" dirty="0">
                <a:solidFill>
                  <a:srgbClr val="C00000"/>
                </a:solidFill>
                <a:effectLst/>
                <a:latin typeface="Helvetica Neue"/>
              </a:rPr>
              <a:t> ΚΕΝΤΡΟ ΥΓΕΙΑΣ ΜΗΛΟΥ </a:t>
            </a:r>
            <a:br>
              <a:rPr lang="el-GR" sz="2000" b="1" i="0" dirty="0">
                <a:solidFill>
                  <a:srgbClr val="C00000"/>
                </a:solidFill>
                <a:effectLst/>
                <a:latin typeface="Helvetica Neue"/>
              </a:rPr>
            </a:br>
            <a:r>
              <a:rPr lang="el-GR" sz="2800" b="1" i="0" u="sng" dirty="0">
                <a:solidFill>
                  <a:srgbClr val="C00000"/>
                </a:solidFill>
                <a:effectLst/>
                <a:latin typeface="Helvetica Neue"/>
              </a:rPr>
              <a:t>ΑΝΑΚΟΙΝΩΣΗ</a:t>
            </a:r>
            <a:br>
              <a:rPr lang="el-GR" sz="2000" b="1" i="0" dirty="0">
                <a:solidFill>
                  <a:srgbClr val="C00000"/>
                </a:solidFill>
                <a:effectLst/>
                <a:latin typeface="Helvetica Neue"/>
              </a:rPr>
            </a:br>
            <a:r>
              <a:rPr lang="el-GR" sz="2000" b="1" i="0" dirty="0">
                <a:solidFill>
                  <a:srgbClr val="C00000"/>
                </a:solidFill>
                <a:effectLst/>
                <a:latin typeface="Helvetica Neue"/>
              </a:rPr>
              <a:t> ΚΙΝΗΤΡΩΝ ΕΠΙΚΟΥΡΙΚΩΝ ΙΑΤΡΩΝ </a:t>
            </a:r>
            <a:endParaRPr lang="el-GR" sz="2000" b="1" dirty="0">
              <a:solidFill>
                <a:srgbClr val="C00000"/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8BEBF83-7A55-4079-A887-B9C8F6E92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3087" y="1743076"/>
            <a:ext cx="10348913" cy="5114924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l-GR" sz="2000" b="0" i="0" dirty="0">
                <a:solidFill>
                  <a:schemeClr val="tx2">
                    <a:lumMod val="50000"/>
                  </a:schemeClr>
                </a:solidFill>
                <a:effectLst/>
                <a:latin typeface="Helvetica Neue"/>
              </a:rPr>
              <a:t> </a:t>
            </a:r>
            <a:r>
              <a:rPr lang="el-GR" sz="2600" b="1" i="0" dirty="0">
                <a:solidFill>
                  <a:schemeClr val="tx2">
                    <a:lumMod val="75000"/>
                  </a:schemeClr>
                </a:solidFill>
                <a:effectLst/>
                <a:latin typeface="Helvetica Neue"/>
              </a:rPr>
              <a:t>1. Η ΠΕΡΙΦΕΡΕΙΑ Ν. ΑΙΓΑΙΟΥ με την 75/2019 (ΑΔΑ: ΨΜ9Χ7ΛΞ-ΒΥΖ) απόφασή της επιχορηγεί με 450ε μηνιαίως, για όλη την 3ετή του θητεία  1(έναν) Επικουρικό Ιατρό για το ΚΥ Μήλου.</a:t>
            </a:r>
          </a:p>
          <a:p>
            <a:pPr algn="just"/>
            <a:r>
              <a:rPr lang="el-GR" sz="2600" b="0" i="0" dirty="0">
                <a:solidFill>
                  <a:srgbClr val="1D2228"/>
                </a:solidFill>
                <a:effectLst/>
                <a:latin typeface="Helvetica Neue"/>
              </a:rPr>
              <a:t> </a:t>
            </a:r>
            <a:r>
              <a:rPr lang="el-GR" sz="2600" b="1" i="0" dirty="0">
                <a:solidFill>
                  <a:srgbClr val="C00000"/>
                </a:solidFill>
                <a:effectLst/>
                <a:latin typeface="Helvetica Neue"/>
              </a:rPr>
              <a:t>2. Ο ΔΗΜΟΣ ΜΗΛΟΥ επιχορηγεί με 400ε μηνιαίως τους  Επικουρικούς Ιατρούς όλων των ειδικοτήτων, που θα επιλέξουν να εργαστούν στο Κέντρο Υγείας Μήλου. Οι ιατροί προσλαμβάνονται άμεσα με σχέση εργασίας ιδιωτικού δικαίου</a:t>
            </a:r>
            <a:r>
              <a:rPr lang="el-GR" sz="2000" b="0" i="0" dirty="0">
                <a:solidFill>
                  <a:srgbClr val="1D2228"/>
                </a:solidFill>
                <a:effectLst/>
                <a:latin typeface="Helvetica Neue"/>
              </a:rPr>
              <a:t>. </a:t>
            </a:r>
          </a:p>
          <a:p>
            <a:endParaRPr lang="el-GR" sz="2900" b="1" i="1" dirty="0">
              <a:solidFill>
                <a:schemeClr val="accent6">
                  <a:lumMod val="50000"/>
                </a:schemeClr>
              </a:solidFill>
              <a:effectLst/>
              <a:latin typeface="Helvetica Neue"/>
            </a:endParaRPr>
          </a:p>
          <a:p>
            <a:r>
              <a:rPr lang="el-GR" sz="2900" b="1" i="1" dirty="0">
                <a:solidFill>
                  <a:schemeClr val="accent6">
                    <a:lumMod val="50000"/>
                  </a:schemeClr>
                </a:solidFill>
                <a:effectLst/>
                <a:latin typeface="Helvetica Neue"/>
              </a:rPr>
              <a:t>Το Κ.Υ.  ε</a:t>
            </a:r>
            <a:r>
              <a:rPr lang="el-GR" sz="2900" b="1" i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νδιαφέρεται να προσλάβει:  </a:t>
            </a:r>
          </a:p>
          <a:p>
            <a:r>
              <a:rPr lang="el-GR" sz="2900" b="1" i="1" dirty="0">
                <a:solidFill>
                  <a:schemeClr val="accent6">
                    <a:lumMod val="50000"/>
                  </a:schemeClr>
                </a:solidFill>
                <a:latin typeface="Helvetica Neue"/>
              </a:rPr>
              <a:t>                                        1(έναν) ιατρό ειδικότητας ΟΡΘΟΠΕΔΙΚΗΣ</a:t>
            </a:r>
          </a:p>
          <a:p>
            <a:r>
              <a:rPr lang="el-GR" sz="2900" b="1" i="1" dirty="0">
                <a:solidFill>
                  <a:schemeClr val="accent6">
                    <a:lumMod val="50000"/>
                  </a:schemeClr>
                </a:solidFill>
                <a:effectLst/>
                <a:latin typeface="Helvetica Neue"/>
              </a:rPr>
              <a:t>                                        1(έναν) ιατρό ειδικότητας ΠΝΕΥΜΟΝΟΛΟΓΙΑΣ</a:t>
            </a:r>
          </a:p>
          <a:p>
            <a:r>
              <a:rPr lang="el-GR" sz="2900" b="1" i="1" dirty="0">
                <a:solidFill>
                  <a:schemeClr val="accent6">
                    <a:lumMod val="50000"/>
                  </a:schemeClr>
                </a:solidFill>
                <a:effectLst/>
                <a:latin typeface="Helvetica Neue"/>
              </a:rPr>
              <a:t>                                        1(έναν) ιατρό ειδικότητας ΠΑΘΟΛΟΓΙΑΣ ή ΓΕΝ. ΙΑΤΡΙΚΗΣ ή ΚΑΡΔΙΟΛΟΓΙΑΣ</a:t>
            </a:r>
          </a:p>
          <a:p>
            <a:endParaRPr lang="el-GR" sz="2000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el-GR" sz="2600" b="1" i="0" dirty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Όποιοι ενδιαφέρονται αρκεί να καταθέσουν αίτηση εγγραφής (ή να τροποποιήσουν </a:t>
            </a:r>
            <a:r>
              <a:rPr lang="el-GR" sz="2600" b="1" i="0" dirty="0" err="1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προϋπάρχουσα</a:t>
            </a:r>
            <a:r>
              <a:rPr lang="el-GR" sz="2600" b="1" i="0" dirty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 αίτησή τους) στον κατάλογο επικουρικών ιατρών της 2ης ΥΠΕ εκδηλώνοντας 1η προτίμηση για το Κ.Υ. Μήλου. </a:t>
            </a:r>
          </a:p>
          <a:p>
            <a:pPr algn="just"/>
            <a:r>
              <a:rPr lang="el-GR" sz="2600" b="1" dirty="0">
                <a:solidFill>
                  <a:schemeClr val="accent2">
                    <a:lumMod val="50000"/>
                  </a:schemeClr>
                </a:solidFill>
                <a:latin typeface="Helvetica Neue"/>
              </a:rPr>
              <a:t>Να</a:t>
            </a:r>
            <a:r>
              <a:rPr lang="el-GR" sz="2600" b="1" i="0" dirty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 σημειωθεί ότι το Κ.Υ. Μήλου εδράζεται σε άγονη Α΄ περιοχή, οπότε η προϋπηρεσία σε αυτό </a:t>
            </a:r>
            <a:r>
              <a:rPr lang="el-GR" sz="2600" b="1" i="0" dirty="0" err="1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προσμετράται</a:t>
            </a:r>
            <a:r>
              <a:rPr lang="el-GR" sz="2600" b="1" i="0" dirty="0">
                <a:solidFill>
                  <a:schemeClr val="accent2">
                    <a:lumMod val="50000"/>
                  </a:schemeClr>
                </a:solidFill>
                <a:effectLst/>
                <a:latin typeface="Helvetica Neue"/>
              </a:rPr>
              <a:t> διπλά σε κρίσεις για τις μόνιμες θέσεις Ιατρών ΕΣΥ. </a:t>
            </a:r>
          </a:p>
          <a:p>
            <a:endParaRPr lang="el-GR" dirty="0">
              <a:solidFill>
                <a:srgbClr val="1D2228"/>
              </a:solidFill>
              <a:latin typeface="Helvetica Neue"/>
            </a:endParaRPr>
          </a:p>
          <a:p>
            <a:r>
              <a:rPr lang="el-GR" b="1" i="1" dirty="0">
                <a:solidFill>
                  <a:srgbClr val="1D2228"/>
                </a:solidFill>
                <a:effectLst/>
                <a:latin typeface="Helvetica Neue"/>
              </a:rPr>
              <a:t>                                                    </a:t>
            </a:r>
          </a:p>
          <a:p>
            <a:r>
              <a:rPr lang="el-GR" sz="2200" b="1" i="1" dirty="0">
                <a:solidFill>
                  <a:srgbClr val="1D2228"/>
                </a:solidFill>
                <a:latin typeface="Helvetica Neue"/>
              </a:rPr>
              <a:t>                                                    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Πληροφορίες: ● Μακρής </a:t>
            </a:r>
            <a:r>
              <a:rPr lang="el-GR" sz="2200" b="1" i="1" dirty="0" err="1">
                <a:solidFill>
                  <a:srgbClr val="1D2228"/>
                </a:solidFill>
                <a:effectLst/>
                <a:latin typeface="Helvetica Neue"/>
              </a:rPr>
              <a:t>Κων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/</a:t>
            </a:r>
            <a:r>
              <a:rPr lang="el-GR" sz="2200" b="1" i="1" dirty="0" err="1">
                <a:solidFill>
                  <a:srgbClr val="1D2228"/>
                </a:solidFill>
                <a:effectLst/>
                <a:latin typeface="Helvetica Neue"/>
              </a:rPr>
              <a:t>νος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, Πρόεδρος </a:t>
            </a:r>
            <a:r>
              <a:rPr lang="el-GR" sz="2200" b="1" i="1" dirty="0" err="1">
                <a:solidFill>
                  <a:srgbClr val="1D2228"/>
                </a:solidFill>
                <a:effectLst/>
                <a:latin typeface="Helvetica Neue"/>
              </a:rPr>
              <a:t>Διοικ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. Επιτροπής Κ.Υ. Μήλου, </a:t>
            </a:r>
            <a:r>
              <a:rPr lang="el-GR" sz="2200" b="1" i="1" dirty="0" err="1">
                <a:solidFill>
                  <a:srgbClr val="1D2228"/>
                </a:solidFill>
                <a:effectLst/>
                <a:latin typeface="Helvetica Neue"/>
              </a:rPr>
              <a:t>Τηλ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. 6972 248790</a:t>
            </a:r>
          </a:p>
          <a:p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                                                                             ● </a:t>
            </a:r>
            <a:r>
              <a:rPr lang="el-GR" sz="2200" b="1" i="1" dirty="0" err="1">
                <a:solidFill>
                  <a:srgbClr val="1D2228"/>
                </a:solidFill>
                <a:effectLst/>
                <a:latin typeface="Helvetica Neue"/>
              </a:rPr>
              <a:t>Βαλλά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 Ευμορφία, Επιστ. Δ/</a:t>
            </a:r>
            <a:r>
              <a:rPr lang="el-GR" sz="2200" b="1" i="1" dirty="0" err="1">
                <a:solidFill>
                  <a:srgbClr val="1D2228"/>
                </a:solidFill>
                <a:effectLst/>
                <a:latin typeface="Helvetica Neue"/>
              </a:rPr>
              <a:t>τρια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 Κ.Υ. Μήλου, </a:t>
            </a:r>
            <a:r>
              <a:rPr lang="el-GR" sz="2200" b="1" i="1" dirty="0" err="1">
                <a:solidFill>
                  <a:srgbClr val="1D2228"/>
                </a:solidFill>
                <a:effectLst/>
                <a:latin typeface="Helvetica Neue"/>
              </a:rPr>
              <a:t>Τηλ</a:t>
            </a:r>
            <a:r>
              <a:rPr lang="el-GR" sz="2200" b="1" i="1" dirty="0">
                <a:solidFill>
                  <a:srgbClr val="1D2228"/>
                </a:solidFill>
                <a:effectLst/>
                <a:latin typeface="Helvetica Neue"/>
              </a:rPr>
              <a:t>. 6937 327966</a:t>
            </a:r>
            <a:endParaRPr lang="el-GR" sz="2200" b="1" i="1" dirty="0"/>
          </a:p>
        </p:txBody>
      </p:sp>
    </p:spTree>
    <p:extLst>
      <p:ext uri="{BB962C8B-B14F-4D97-AF65-F5344CB8AC3E}">
        <p14:creationId xmlns:p14="http://schemas.microsoft.com/office/powerpoint/2010/main" val="2559570952"/>
      </p:ext>
    </p:extLst>
  </p:cSld>
  <p:clrMapOvr>
    <a:masterClrMapping/>
  </p:clrMapOvr>
</p:sld>
</file>

<file path=ppt/theme/theme1.xml><?xml version="1.0" encoding="utf-8"?>
<a:theme xmlns:a="http://schemas.openxmlformats.org/drawingml/2006/main" name="Θρόισμα">
  <a:themeElements>
    <a:clrScheme name="Θρόισμα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Θρόισμα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Θρόισμα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</TotalTime>
  <Words>243</Words>
  <Application>Microsoft Office PowerPoint</Application>
  <PresentationFormat>Ευρεία οθόνη</PresentationFormat>
  <Paragraphs>15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Helvetica Neue</vt:lpstr>
      <vt:lpstr>Wingdings 3</vt:lpstr>
      <vt:lpstr>Θρόισμα</vt:lpstr>
      <vt:lpstr>2Η ΥΓΕΙΟΝΟΜΙΚΗ ΠΕΡΙΦΕΡΕΙΑ ΠΕΙΡΑΙΩΣ &amp; ΑΙΓΑΙΟΥ  ΚΕΝΤΡΟ ΥΓΕΙΑΣ ΜΗΛΟΥ  ΑΝΑΚΟΙΝΩΣΗ  ΚΙΝΗΤΡΩΝ ΕΠΙΚΟΥΡΙΚΩΝ ΙΑΤΡΩΝ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2Η ΥΓΕΙΟΝΟΜΙΚΗ ΠΕΡΙΦΕΡΕΙΑ ΠΕΙΡΑΙΩΣ &amp; ΑΙΓΑΙΟΥ  ΚΕΝΤΡΟ ΥΓΕΙΑΣ ΜΗΛΟΥ  ΑΝΑΚΟΙΝΩΣΗ  ΚΙΝΗΤΡΩΝ ΕΠΙΚΟΥΡΙΚΩΝ ΙΑΤΡΩΝ </dc:title>
  <dc:creator>m v</dc:creator>
  <cp:lastModifiedBy>m v</cp:lastModifiedBy>
  <cp:revision>1</cp:revision>
  <dcterms:created xsi:type="dcterms:W3CDTF">2022-02-22T20:01:29Z</dcterms:created>
  <dcterms:modified xsi:type="dcterms:W3CDTF">2022-02-22T20:46:39Z</dcterms:modified>
</cp:coreProperties>
</file>